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205"/>
  </p:normalViewPr>
  <p:slideViewPr>
    <p:cSldViewPr snapToGrid="0">
      <p:cViewPr varScale="1">
        <p:scale>
          <a:sx n="125" d="100"/>
          <a:sy n="125" d="100"/>
        </p:scale>
        <p:origin x="1784" y="4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d6e4da7c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d6e4da7c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Observe in the figures that pins 9, 10, and 11 of the Si4827 have been isolated from the PCB. Pin 1 did not require an isolator because, in this project, pin 1 of the Si4825 was not used (it is soldered to the PCB but has no function).</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6e1372fcd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d6e1372fc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The removal of the Si4825 must be done with great care. The same level of caution should be applied when soldering the Si4827 and connecting it to the Arduino or another microcontroller. Essentially, four wires from the Si4827 will be isolated from the PCB (with no interaction with it) and connected directly to the Arduino or an equivalent device. Extra care is required when handling the wires after soldering. Under no circumstances should they put tension on the IC's pins. Believe me, even the slightest strain can break an IC pin.</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d6e1372fcd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d6e1372fcd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Observe in the figure that pin 4 of the Si4827 is isolated from the PCB by cutting the trace and connected to the +VCC of the PCB. This procedure allows band selection to be controlled via the Arduino. This way, it will be possible to select any of the 40 pre-defined bands by the DSP.</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d6e4da7c2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d6e4da7c2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d8c087ea1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d8c087ea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d6e4da7c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d6e4da7c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d8c087ea16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d8c087ea1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d6e4da7c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d6e4da7c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6e1372f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6e1372f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d8c087ea1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d8c087ea1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d6e1372f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d6e1372f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d6e1372fc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d6e1372f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d6e1372fcd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d6e1372fc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6e1372fc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d6e1372fc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This is the </a:t>
            </a:r>
            <a:r>
              <a:rPr lang="en-US" b="0" i="0" u="none" strike="noStrike" dirty="0" err="1">
                <a:solidFill>
                  <a:srgbClr val="000000"/>
                </a:solidFill>
                <a:effectLst/>
                <a:latin typeface="-webkit-standard"/>
              </a:rPr>
              <a:t>KapBom</a:t>
            </a:r>
            <a:r>
              <a:rPr lang="en-US" b="0" i="0" u="none" strike="noStrike" dirty="0">
                <a:solidFill>
                  <a:srgbClr val="000000"/>
                </a:solidFill>
                <a:effectLst/>
                <a:latin typeface="-webkit-standard"/>
              </a:rPr>
              <a:t> K-2019 radio opened. As you can see, it has few components. </a:t>
            </a:r>
          </a:p>
          <a:p>
            <a:pPr marL="0" lvl="0" indent="0" algn="l" rtl="0">
              <a:spcBef>
                <a:spcPts val="0"/>
              </a:spcBef>
              <a:spcAft>
                <a:spcPts val="0"/>
              </a:spcAft>
              <a:buNone/>
            </a:pPr>
            <a:r>
              <a:rPr lang="en-US" b="0" i="0" u="none" strike="noStrike" dirty="0">
                <a:solidFill>
                  <a:srgbClr val="000000"/>
                </a:solidFill>
                <a:effectLst/>
                <a:latin typeface="-webkit-standard"/>
              </a:rPr>
              <a:t>It is important to highlight that the Si4825 DSP, as well as other SMD components, are on the bottom side of the PCB, as we will see next.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d6e1372fcd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d6e1372fc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Here we have the top and bottom views of the board. On the right, observe the Si4825 (the larger IC), an audio amplifier based on the 8002, and some passive SMD components (resistors, capacitors, and inductors).</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d6e1372fcd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d6e1372fcd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0000"/>
                </a:solidFill>
                <a:effectLst/>
                <a:latin typeface="-webkit-standard"/>
              </a:rPr>
              <a:t>To verify if the DSP IC is indeed a Si4825, check the pin specifications. Pin 1 (LNA_EN) usually has no function or is connected to an external RF amplifier. In this radio, it has no function, as can be observed on the PCB. Pins 2 and 3 are connected to the 100K tuning potentiometer. Pin 4 is the band selection pin, which is connected to a switch that toggles a voltage divider (resistor bank). Depending on the voltage entering pin 4, a specific band is selected. In this radio, there are only two bands (MW and FM). Pin 5 has no function in the IC; note that on the PCB, it is isolated. Pins 6, 7, and 8 are the FM input, GND, and AM input, respectively.</a:t>
            </a:r>
          </a:p>
          <a:p>
            <a:pPr marL="0" lvl="0" indent="0" algn="l" rtl="0">
              <a:spcBef>
                <a:spcPts val="0"/>
              </a:spcBef>
              <a:spcAft>
                <a:spcPts val="0"/>
              </a:spcAft>
              <a:buNone/>
            </a:pPr>
            <a:r>
              <a:rPr lang="en-US" b="0" i="0" u="none" strike="noStrike" dirty="0">
                <a:solidFill>
                  <a:srgbClr val="000000"/>
                </a:solidFill>
                <a:effectLst/>
                <a:latin typeface="-webkit-standard"/>
              </a:rPr>
              <a:t>Pin 9 is the reset pin, which is connected to a resistor-capacitor network to lower the voltage level of this pin to 0V when the radio is turned on and then raise it to 3V.</a:t>
            </a:r>
          </a:p>
          <a:p>
            <a:pPr marL="0" lvl="0" indent="0" algn="l" rtl="0">
              <a:spcBef>
                <a:spcPts val="0"/>
              </a:spcBef>
              <a:spcAft>
                <a:spcPts val="0"/>
              </a:spcAft>
              <a:buNone/>
            </a:pPr>
            <a:endParaRPr lang="en-US" b="0" i="0" u="none" strike="noStrike" dirty="0">
              <a:solidFill>
                <a:srgbClr val="000000"/>
              </a:solidFill>
              <a:effectLst/>
              <a:latin typeface="-webkit-standard"/>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8200" y="65350"/>
            <a:ext cx="8744100" cy="23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pt-BR" sz="3980" dirty="0" err="1"/>
              <a:t>Converting</a:t>
            </a:r>
            <a:r>
              <a:rPr lang="pt-BR" sz="3980"/>
              <a:t> a </a:t>
            </a:r>
            <a:r>
              <a:rPr lang="pt-BR" sz="3980" err="1"/>
              <a:t>low-cost</a:t>
            </a:r>
            <a:r>
              <a:rPr lang="pt-BR" sz="3980"/>
              <a:t> radio </a:t>
            </a:r>
            <a:r>
              <a:rPr lang="pt-BR" sz="3980" err="1"/>
              <a:t>based</a:t>
            </a:r>
            <a:r>
              <a:rPr lang="pt-BR" sz="3980"/>
              <a:t> </a:t>
            </a:r>
            <a:r>
              <a:rPr lang="pt-BR" sz="3980" err="1"/>
              <a:t>on</a:t>
            </a:r>
            <a:r>
              <a:rPr lang="pt-BR" sz="3980"/>
              <a:t> </a:t>
            </a:r>
            <a:r>
              <a:rPr lang="pt-BR" sz="3980" err="1"/>
              <a:t>the</a:t>
            </a:r>
            <a:r>
              <a:rPr lang="pt-BR" sz="3980"/>
              <a:t> Si4825 </a:t>
            </a:r>
            <a:r>
              <a:rPr lang="pt-BR" sz="3980" err="1"/>
              <a:t>into</a:t>
            </a:r>
            <a:r>
              <a:rPr lang="pt-BR" sz="3980"/>
              <a:t> a digital interface radio </a:t>
            </a:r>
            <a:r>
              <a:rPr lang="pt-BR" sz="3980" err="1"/>
              <a:t>using</a:t>
            </a:r>
            <a:r>
              <a:rPr lang="pt-BR" sz="3980"/>
              <a:t> </a:t>
            </a:r>
            <a:r>
              <a:rPr lang="pt-BR" sz="3980" err="1"/>
              <a:t>the</a:t>
            </a:r>
            <a:r>
              <a:rPr lang="pt-BR" sz="3980"/>
              <a:t> Si4827.</a:t>
            </a:r>
            <a:endParaRPr sz="3980"/>
          </a:p>
        </p:txBody>
      </p:sp>
      <p:pic>
        <p:nvPicPr>
          <p:cNvPr id="55" name="Google Shape;55;p13"/>
          <p:cNvPicPr preferRelativeResize="0"/>
          <p:nvPr/>
        </p:nvPicPr>
        <p:blipFill>
          <a:blip r:embed="rId3">
            <a:alphaModFix/>
          </a:blip>
          <a:stretch>
            <a:fillRect/>
          </a:stretch>
        </p:blipFill>
        <p:spPr>
          <a:xfrm>
            <a:off x="152400" y="2656475"/>
            <a:ext cx="4372100" cy="2011725"/>
          </a:xfrm>
          <a:prstGeom prst="rect">
            <a:avLst/>
          </a:prstGeom>
          <a:noFill/>
          <a:ln>
            <a:noFill/>
          </a:ln>
        </p:spPr>
      </p:pic>
      <p:pic>
        <p:nvPicPr>
          <p:cNvPr id="56" name="Google Shape;56;p13"/>
          <p:cNvPicPr preferRelativeResize="0"/>
          <p:nvPr/>
        </p:nvPicPr>
        <p:blipFill>
          <a:blip r:embed="rId4">
            <a:alphaModFix/>
          </a:blip>
          <a:stretch>
            <a:fillRect/>
          </a:stretch>
        </p:blipFill>
        <p:spPr>
          <a:xfrm>
            <a:off x="5097300" y="2634525"/>
            <a:ext cx="3894299" cy="2011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Replacement of Si4825 with Si4827</a:t>
            </a:r>
            <a:endParaRPr dirty="0"/>
          </a:p>
        </p:txBody>
      </p:sp>
      <p:pic>
        <p:nvPicPr>
          <p:cNvPr id="141" name="Google Shape;141;p23"/>
          <p:cNvPicPr preferRelativeResize="0"/>
          <p:nvPr/>
        </p:nvPicPr>
        <p:blipFill>
          <a:blip r:embed="rId3">
            <a:alphaModFix/>
          </a:blip>
          <a:stretch>
            <a:fillRect/>
          </a:stretch>
        </p:blipFill>
        <p:spPr>
          <a:xfrm>
            <a:off x="311700" y="1126625"/>
            <a:ext cx="4489488" cy="3820976"/>
          </a:xfrm>
          <a:prstGeom prst="rect">
            <a:avLst/>
          </a:prstGeom>
          <a:noFill/>
          <a:ln>
            <a:noFill/>
          </a:ln>
        </p:spPr>
      </p:pic>
      <p:pic>
        <p:nvPicPr>
          <p:cNvPr id="142" name="Google Shape;142;p23"/>
          <p:cNvPicPr preferRelativeResize="0"/>
          <p:nvPr/>
        </p:nvPicPr>
        <p:blipFill>
          <a:blip r:embed="rId4">
            <a:alphaModFix/>
          </a:blip>
          <a:stretch>
            <a:fillRect/>
          </a:stretch>
        </p:blipFill>
        <p:spPr>
          <a:xfrm>
            <a:off x="4953601" y="1170125"/>
            <a:ext cx="395390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Si4827 </a:t>
            </a:r>
            <a:r>
              <a:rPr lang="pt-BR" dirty="0" err="1"/>
              <a:t>soldered</a:t>
            </a:r>
            <a:r>
              <a:rPr lang="pt-BR" dirty="0"/>
              <a:t> </a:t>
            </a:r>
            <a:r>
              <a:rPr lang="pt-BR" dirty="0" err="1"/>
              <a:t>on</a:t>
            </a:r>
            <a:r>
              <a:rPr lang="pt-BR" dirty="0"/>
              <a:t> </a:t>
            </a:r>
            <a:r>
              <a:rPr lang="pt-BR" dirty="0" err="1"/>
              <a:t>the</a:t>
            </a:r>
            <a:r>
              <a:rPr lang="pt-BR" dirty="0"/>
              <a:t> board</a:t>
            </a:r>
            <a:endParaRPr dirty="0"/>
          </a:p>
        </p:txBody>
      </p:sp>
      <p:pic>
        <p:nvPicPr>
          <p:cNvPr id="148" name="Google Shape;148;p24"/>
          <p:cNvPicPr preferRelativeResize="0"/>
          <p:nvPr/>
        </p:nvPicPr>
        <p:blipFill>
          <a:blip r:embed="rId3">
            <a:alphaModFix/>
          </a:blip>
          <a:stretch>
            <a:fillRect/>
          </a:stretch>
        </p:blipFill>
        <p:spPr>
          <a:xfrm>
            <a:off x="311700" y="1231950"/>
            <a:ext cx="4292099" cy="3498176"/>
          </a:xfrm>
          <a:prstGeom prst="rect">
            <a:avLst/>
          </a:prstGeom>
          <a:noFill/>
          <a:ln>
            <a:noFill/>
          </a:ln>
        </p:spPr>
      </p:pic>
      <p:pic>
        <p:nvPicPr>
          <p:cNvPr id="149" name="Google Shape;149;p24"/>
          <p:cNvPicPr preferRelativeResize="0"/>
          <p:nvPr/>
        </p:nvPicPr>
        <p:blipFill>
          <a:blip r:embed="rId4">
            <a:alphaModFix/>
          </a:blip>
          <a:stretch>
            <a:fillRect/>
          </a:stretch>
        </p:blipFill>
        <p:spPr>
          <a:xfrm>
            <a:off x="4851575" y="1231950"/>
            <a:ext cx="3703376" cy="349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Si4827 </a:t>
            </a:r>
            <a:r>
              <a:rPr lang="pt-BR" dirty="0" err="1"/>
              <a:t>with</a:t>
            </a:r>
            <a:r>
              <a:rPr lang="pt-BR" dirty="0"/>
              <a:t> a </a:t>
            </a:r>
            <a:r>
              <a:rPr lang="pt-BR" dirty="0" err="1"/>
              <a:t>cut</a:t>
            </a:r>
            <a:r>
              <a:rPr lang="pt-BR" dirty="0"/>
              <a:t> </a:t>
            </a:r>
            <a:r>
              <a:rPr lang="pt-BR" dirty="0" err="1"/>
              <a:t>on</a:t>
            </a:r>
            <a:r>
              <a:rPr lang="pt-BR" dirty="0"/>
              <a:t> </a:t>
            </a:r>
            <a:r>
              <a:rPr lang="pt-BR" dirty="0" err="1"/>
              <a:t>the</a:t>
            </a:r>
            <a:r>
              <a:rPr lang="pt-BR" dirty="0"/>
              <a:t> trace </a:t>
            </a:r>
            <a:r>
              <a:rPr lang="pt-BR" dirty="0" err="1"/>
              <a:t>leading</a:t>
            </a:r>
            <a:r>
              <a:rPr lang="pt-BR" dirty="0"/>
              <a:t> </a:t>
            </a:r>
            <a:r>
              <a:rPr lang="pt-BR" dirty="0" err="1"/>
              <a:t>to</a:t>
            </a:r>
            <a:r>
              <a:rPr lang="pt-BR" dirty="0"/>
              <a:t> pin 4 (BAND)</a:t>
            </a:r>
          </a:p>
        </p:txBody>
      </p:sp>
      <p:pic>
        <p:nvPicPr>
          <p:cNvPr id="155" name="Google Shape;155;p25"/>
          <p:cNvPicPr preferRelativeResize="0"/>
          <p:nvPr/>
        </p:nvPicPr>
        <p:blipFill>
          <a:blip r:embed="rId3">
            <a:alphaModFix/>
          </a:blip>
          <a:stretch>
            <a:fillRect/>
          </a:stretch>
        </p:blipFill>
        <p:spPr>
          <a:xfrm>
            <a:off x="1924875" y="1072250"/>
            <a:ext cx="4174221"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Si4827 </a:t>
            </a:r>
            <a:r>
              <a:rPr lang="pt-BR" dirty="0" err="1"/>
              <a:t>and</a:t>
            </a:r>
            <a:r>
              <a:rPr lang="pt-BR" dirty="0"/>
              <a:t> </a:t>
            </a:r>
            <a:r>
              <a:rPr lang="pt-BR" dirty="0" err="1"/>
              <a:t>Seeduino</a:t>
            </a:r>
            <a:r>
              <a:rPr lang="pt-BR" dirty="0"/>
              <a:t> XIAO </a:t>
            </a:r>
            <a:r>
              <a:rPr lang="pt-BR" dirty="0" err="1"/>
              <a:t>wireup</a:t>
            </a:r>
            <a:endParaRPr dirty="0"/>
          </a:p>
        </p:txBody>
      </p:sp>
      <p:sp>
        <p:nvSpPr>
          <p:cNvPr id="161" name="Google Shape;161;p26"/>
          <p:cNvSpPr txBox="1"/>
          <p:nvPr/>
        </p:nvSpPr>
        <p:spPr>
          <a:xfrm>
            <a:off x="458250" y="1221075"/>
            <a:ext cx="7349400" cy="370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b="1" dirty="0">
                <a:solidFill>
                  <a:schemeClr val="dk2"/>
                </a:solidFill>
                <a:latin typeface="Courier New"/>
                <a:ea typeface="Courier New"/>
                <a:cs typeface="Courier New"/>
                <a:sym typeface="Courier New"/>
              </a:rPr>
              <a:t> | SI4827 pin | SEEEDUINO pin |  </a:t>
            </a:r>
            <a:r>
              <a:rPr lang="pt-BR" b="1" dirty="0" err="1">
                <a:solidFill>
                  <a:schemeClr val="dk2"/>
                </a:solidFill>
                <a:latin typeface="Courier New"/>
                <a:ea typeface="Courier New"/>
                <a:cs typeface="Courier New"/>
                <a:sym typeface="Courier New"/>
              </a:rPr>
              <a:t>Description</a:t>
            </a:r>
            <a:r>
              <a:rPr lang="pt-BR" b="1" dirty="0">
                <a:solidFill>
                  <a:schemeClr val="dk2"/>
                </a:solidFill>
                <a:latin typeface="Courier New"/>
                <a:ea typeface="Courier New"/>
                <a:cs typeface="Courier New"/>
                <a:sym typeface="Courier New"/>
              </a:rPr>
              <a:t>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  |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1       |  2            | SEEEDUINO </a:t>
            </a:r>
            <a:r>
              <a:rPr lang="pt-BR" b="1" dirty="0" err="1">
                <a:solidFill>
                  <a:schemeClr val="dk2"/>
                </a:solidFill>
                <a:latin typeface="Courier New"/>
                <a:ea typeface="Courier New"/>
                <a:cs typeface="Courier New"/>
                <a:sym typeface="Courier New"/>
              </a:rPr>
              <a:t>interrupt</a:t>
            </a:r>
            <a:r>
              <a:rPr lang="pt-BR" b="1" dirty="0">
                <a:solidFill>
                  <a:schemeClr val="dk2"/>
                </a:solidFill>
                <a:latin typeface="Courier New"/>
                <a:ea typeface="Courier New"/>
                <a:cs typeface="Courier New"/>
                <a:sym typeface="Courier New"/>
              </a:rPr>
              <a:t> pin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9       |  6            | RESET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10       |  A4 (SDA)     | I2C bus (Data)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11       |  A5 (SCL)     | I2C bus (</a:t>
            </a:r>
            <a:r>
              <a:rPr lang="pt-BR" b="1" dirty="0" err="1">
                <a:solidFill>
                  <a:schemeClr val="dk2"/>
                </a:solidFill>
                <a:latin typeface="Courier New"/>
                <a:ea typeface="Courier New"/>
                <a:cs typeface="Courier New"/>
                <a:sym typeface="Courier New"/>
              </a:rPr>
              <a:t>Clock</a:t>
            </a:r>
            <a:r>
              <a:rPr lang="pt-BR" b="1" dirty="0">
                <a:solidFill>
                  <a:schemeClr val="dk2"/>
                </a:solidFill>
                <a:latin typeface="Courier New"/>
                <a:ea typeface="Courier New"/>
                <a:cs typeface="Courier New"/>
                <a:sym typeface="Courier New"/>
              </a:rPr>
              <a:t>)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OLED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SDA      |  4            | I2C Bus (Data)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CLK      |  5            | I2C bus (</a:t>
            </a:r>
            <a:r>
              <a:rPr lang="pt-BR" b="1" dirty="0" err="1">
                <a:solidFill>
                  <a:schemeClr val="dk2"/>
                </a:solidFill>
                <a:latin typeface="Courier New"/>
                <a:ea typeface="Courier New"/>
                <a:cs typeface="Courier New"/>
                <a:sym typeface="Courier New"/>
              </a:rPr>
              <a:t>CLock</a:t>
            </a:r>
            <a:r>
              <a:rPr lang="pt-BR" b="1" dirty="0">
                <a:solidFill>
                  <a:schemeClr val="dk2"/>
                </a:solidFill>
                <a:latin typeface="Courier New"/>
                <a:ea typeface="Courier New"/>
                <a:cs typeface="Courier New"/>
                <a:sym typeface="Courier New"/>
              </a:rPr>
              <a:t>)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a:t>
            </a:r>
            <a:r>
              <a:rPr lang="pt-BR" b="1" dirty="0" err="1">
                <a:solidFill>
                  <a:schemeClr val="dk2"/>
                </a:solidFill>
                <a:latin typeface="Courier New"/>
                <a:ea typeface="Courier New"/>
                <a:cs typeface="Courier New"/>
                <a:sym typeface="Courier New"/>
              </a:rPr>
              <a:t>Push</a:t>
            </a:r>
            <a:r>
              <a:rPr lang="pt-BR" b="1" dirty="0">
                <a:solidFill>
                  <a:schemeClr val="dk2"/>
                </a:solidFill>
                <a:latin typeface="Courier New"/>
                <a:ea typeface="Courier New"/>
                <a:cs typeface="Courier New"/>
                <a:sym typeface="Courier New"/>
              </a:rPr>
              <a:t> </a:t>
            </a:r>
            <a:r>
              <a:rPr lang="pt-BR" b="1" dirty="0" err="1">
                <a:solidFill>
                  <a:schemeClr val="dk2"/>
                </a:solidFill>
                <a:latin typeface="Courier New"/>
                <a:ea typeface="Courier New"/>
                <a:cs typeface="Courier New"/>
                <a:sym typeface="Courier New"/>
              </a:rPr>
              <a:t>Buttons</a:t>
            </a:r>
            <a:r>
              <a:rPr lang="pt-BR" b="1" dirty="0">
                <a:solidFill>
                  <a:schemeClr val="dk2"/>
                </a:solidFill>
                <a:latin typeface="Courier New"/>
                <a:ea typeface="Courier New"/>
                <a:cs typeface="Courier New"/>
                <a:sym typeface="Courier New"/>
              </a:rPr>
              <a:t>|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 ------------- |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pt-BR" b="1" dirty="0">
                <a:solidFill>
                  <a:schemeClr val="dk2"/>
                </a:solidFill>
                <a:latin typeface="Courier New"/>
                <a:ea typeface="Courier New"/>
                <a:cs typeface="Courier New"/>
                <a:sym typeface="Courier New"/>
              </a:rPr>
              <a:t> |  BAND UP   |  7            | Next Band.                  |</a:t>
            </a:r>
            <a:endParaRPr b="1" dirty="0">
              <a:solidFill>
                <a:schemeClr val="dk2"/>
              </a:solidFill>
              <a:latin typeface="Courier New"/>
              <a:ea typeface="Courier New"/>
              <a:cs typeface="Courier New"/>
              <a:sym typeface="Courier New"/>
            </a:endParaRPr>
          </a:p>
          <a:p>
            <a:pPr marL="0" lvl="0" indent="0" algn="ctr" rtl="0">
              <a:spcBef>
                <a:spcPts val="0"/>
              </a:spcBef>
              <a:spcAft>
                <a:spcPts val="0"/>
              </a:spcAft>
              <a:buNone/>
            </a:pPr>
            <a:r>
              <a:rPr lang="pt-BR" b="1" dirty="0">
                <a:solidFill>
                  <a:schemeClr val="dk2"/>
                </a:solidFill>
                <a:latin typeface="Courier New"/>
                <a:ea typeface="Courier New"/>
                <a:cs typeface="Courier New"/>
                <a:sym typeface="Courier New"/>
              </a:rPr>
              <a:t> |  BAND DOWN |  8            | </a:t>
            </a:r>
            <a:r>
              <a:rPr lang="pt-BR" b="1" dirty="0" err="1">
                <a:solidFill>
                  <a:schemeClr val="dk2"/>
                </a:solidFill>
                <a:latin typeface="Courier New"/>
                <a:ea typeface="Courier New"/>
                <a:cs typeface="Courier New"/>
                <a:sym typeface="Courier New"/>
              </a:rPr>
              <a:t>Previous</a:t>
            </a:r>
            <a:r>
              <a:rPr lang="pt-BR" b="1" dirty="0">
                <a:solidFill>
                  <a:schemeClr val="dk2"/>
                </a:solidFill>
                <a:latin typeface="Courier New"/>
                <a:ea typeface="Courier New"/>
                <a:cs typeface="Courier New"/>
                <a:sym typeface="Courier New"/>
              </a:rPr>
              <a:t> Band               |</a:t>
            </a:r>
            <a:endParaRPr b="1" dirty="0">
              <a:solidFill>
                <a:schemeClr val="dk2"/>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Checking</a:t>
            </a:r>
            <a:r>
              <a:rPr lang="pt-BR" dirty="0"/>
              <a:t> </a:t>
            </a:r>
            <a:r>
              <a:rPr lang="pt-BR" dirty="0" err="1"/>
              <a:t>the</a:t>
            </a:r>
            <a:r>
              <a:rPr lang="pt-BR" dirty="0"/>
              <a:t> Si4827 </a:t>
            </a:r>
            <a:r>
              <a:rPr lang="pt-BR" dirty="0" err="1"/>
              <a:t>and</a:t>
            </a:r>
            <a:r>
              <a:rPr lang="pt-BR" dirty="0"/>
              <a:t> </a:t>
            </a:r>
            <a:r>
              <a:rPr lang="pt-BR" dirty="0" err="1"/>
              <a:t>Seeduino</a:t>
            </a:r>
            <a:r>
              <a:rPr lang="pt-BR" dirty="0"/>
              <a:t> XIAO setup</a:t>
            </a:r>
            <a:endParaRPr dirty="0"/>
          </a:p>
        </p:txBody>
      </p:sp>
      <p:pic>
        <p:nvPicPr>
          <p:cNvPr id="167" name="Google Shape;167;p27"/>
          <p:cNvPicPr preferRelativeResize="0"/>
          <p:nvPr/>
        </p:nvPicPr>
        <p:blipFill>
          <a:blip r:embed="rId3">
            <a:alphaModFix/>
          </a:blip>
          <a:stretch>
            <a:fillRect/>
          </a:stretch>
        </p:blipFill>
        <p:spPr>
          <a:xfrm>
            <a:off x="1696550" y="1213625"/>
            <a:ext cx="5601541" cy="38209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Case </a:t>
            </a:r>
            <a:r>
              <a:rPr lang="pt-BR" dirty="0" err="1"/>
              <a:t>modification</a:t>
            </a:r>
            <a:endParaRPr dirty="0"/>
          </a:p>
        </p:txBody>
      </p:sp>
      <p:pic>
        <p:nvPicPr>
          <p:cNvPr id="173" name="Google Shape;173;p28"/>
          <p:cNvPicPr preferRelativeResize="0"/>
          <p:nvPr/>
        </p:nvPicPr>
        <p:blipFill>
          <a:blip r:embed="rId3">
            <a:alphaModFix/>
          </a:blip>
          <a:stretch>
            <a:fillRect/>
          </a:stretch>
        </p:blipFill>
        <p:spPr>
          <a:xfrm>
            <a:off x="152400" y="1170125"/>
            <a:ext cx="3546100" cy="3508951"/>
          </a:xfrm>
          <a:prstGeom prst="rect">
            <a:avLst/>
          </a:prstGeom>
          <a:noFill/>
          <a:ln>
            <a:noFill/>
          </a:ln>
        </p:spPr>
      </p:pic>
      <p:pic>
        <p:nvPicPr>
          <p:cNvPr id="174" name="Google Shape;174;p28"/>
          <p:cNvPicPr preferRelativeResize="0"/>
          <p:nvPr/>
        </p:nvPicPr>
        <p:blipFill>
          <a:blip r:embed="rId4">
            <a:alphaModFix/>
          </a:blip>
          <a:stretch>
            <a:fillRect/>
          </a:stretch>
        </p:blipFill>
        <p:spPr>
          <a:xfrm>
            <a:off x="4318633" y="1496350"/>
            <a:ext cx="4825367" cy="23973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a:t>Case </a:t>
            </a:r>
            <a:r>
              <a:rPr lang="pt-BR" dirty="0" err="1"/>
              <a:t>modification</a:t>
            </a:r>
            <a:endParaRPr dirty="0"/>
          </a:p>
        </p:txBody>
      </p:sp>
      <p:pic>
        <p:nvPicPr>
          <p:cNvPr id="180" name="Google Shape;180;p29"/>
          <p:cNvPicPr preferRelativeResize="0"/>
          <p:nvPr/>
        </p:nvPicPr>
        <p:blipFill>
          <a:blip r:embed="rId3">
            <a:alphaModFix/>
          </a:blip>
          <a:stretch>
            <a:fillRect/>
          </a:stretch>
        </p:blipFill>
        <p:spPr>
          <a:xfrm>
            <a:off x="1294200" y="1083125"/>
            <a:ext cx="6844907"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Finish</a:t>
            </a:r>
            <a:endParaRPr dirty="0"/>
          </a:p>
        </p:txBody>
      </p:sp>
      <p:pic>
        <p:nvPicPr>
          <p:cNvPr id="186" name="Google Shape;186;p30"/>
          <p:cNvPicPr preferRelativeResize="0"/>
          <p:nvPr/>
        </p:nvPicPr>
        <p:blipFill>
          <a:blip r:embed="rId3">
            <a:alphaModFix/>
          </a:blip>
          <a:stretch>
            <a:fillRect/>
          </a:stretch>
        </p:blipFill>
        <p:spPr>
          <a:xfrm>
            <a:off x="1163700" y="1083125"/>
            <a:ext cx="6546471"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111318"/>
            <a:ext cx="8520600" cy="906407"/>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600"/>
              </a:spcAft>
              <a:buNone/>
            </a:pPr>
            <a:r>
              <a:rPr lang="pt-BR" sz="2188" b="1" err="1"/>
              <a:t>About</a:t>
            </a:r>
            <a:r>
              <a:rPr lang="pt-BR" sz="2188" b="1"/>
              <a:t> </a:t>
            </a:r>
            <a:r>
              <a:rPr lang="pt-BR" sz="2188" b="1" err="1"/>
              <a:t>the</a:t>
            </a:r>
            <a:r>
              <a:rPr lang="pt-BR" sz="2188" b="1"/>
              <a:t> </a:t>
            </a:r>
            <a:r>
              <a:rPr lang="pt-BR" sz="2188" b="1" err="1"/>
              <a:t>low-cost</a:t>
            </a:r>
            <a:r>
              <a:rPr lang="pt-BR" sz="2188" b="1"/>
              <a:t> radio (</a:t>
            </a:r>
            <a:r>
              <a:rPr lang="pt-BR" sz="2188" b="1" err="1"/>
              <a:t>KapBom</a:t>
            </a:r>
            <a:r>
              <a:rPr lang="pt-BR" sz="2188" b="1"/>
              <a:t> K2019)</a:t>
            </a:r>
            <a:endParaRPr lang="pt-BR"/>
          </a:p>
        </p:txBody>
      </p:sp>
      <p:sp>
        <p:nvSpPr>
          <p:cNvPr id="68" name="Google Shape;68;p15"/>
          <p:cNvSpPr txBox="1"/>
          <p:nvPr/>
        </p:nvSpPr>
        <p:spPr>
          <a:xfrm>
            <a:off x="599625" y="1242825"/>
            <a:ext cx="3447000" cy="28599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800" dirty="0">
                <a:solidFill>
                  <a:schemeClr val="dk2"/>
                </a:solidFill>
              </a:rPr>
              <a:t>Two bands (MW and FM)</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Less than $5</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Compact and lightweight</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Based on the Si4825 DSP</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Sturdy plastic casing</a:t>
            </a:r>
          </a:p>
          <a:p>
            <a:pPr marL="285750" lvl="0" indent="-285750" algn="l" rtl="0">
              <a:spcBef>
                <a:spcPts val="0"/>
              </a:spcBef>
              <a:spcAft>
                <a:spcPts val="0"/>
              </a:spcAft>
              <a:buFont typeface="Arial" panose="020B0604020202020204" pitchFamily="34" charset="0"/>
              <a:buChar char="•"/>
            </a:pPr>
            <a:r>
              <a:rPr lang="en-US" sz="1800" dirty="0">
                <a:solidFill>
                  <a:schemeClr val="dk2"/>
                </a:solidFill>
              </a:rPr>
              <a:t>Analog interface</a:t>
            </a:r>
            <a:endParaRPr sz="1800" dirty="0">
              <a:solidFill>
                <a:schemeClr val="dk2"/>
              </a:solidFill>
            </a:endParaRPr>
          </a:p>
        </p:txBody>
      </p:sp>
      <p:pic>
        <p:nvPicPr>
          <p:cNvPr id="69" name="Google Shape;69;p15"/>
          <p:cNvPicPr preferRelativeResize="0"/>
          <p:nvPr/>
        </p:nvPicPr>
        <p:blipFill>
          <a:blip r:embed="rId3">
            <a:alphaModFix/>
          </a:blip>
          <a:stretch>
            <a:fillRect/>
          </a:stretch>
        </p:blipFill>
        <p:spPr>
          <a:xfrm>
            <a:off x="4199025" y="1626825"/>
            <a:ext cx="4792574" cy="2205193"/>
          </a:xfrm>
          <a:prstGeom prst="rect">
            <a:avLst/>
          </a:prstGeom>
          <a:noFill/>
          <a:ln>
            <a:noFill/>
          </a:ln>
        </p:spPr>
      </p:pic>
      <p:sp>
        <p:nvSpPr>
          <p:cNvPr id="2" name="TextBox 1">
            <a:extLst>
              <a:ext uri="{FF2B5EF4-FFF2-40B4-BE49-F238E27FC236}">
                <a16:creationId xmlns:a16="http://schemas.microsoft.com/office/drawing/2014/main" id="{52E38AF9-3F6F-8F2F-59D2-E70A3E32C946}"/>
              </a:ext>
            </a:extLst>
          </p:cNvPr>
          <p:cNvSpPr txBox="1"/>
          <p:nvPr/>
        </p:nvSpPr>
        <p:spPr>
          <a:xfrm>
            <a:off x="311700" y="4102725"/>
            <a:ext cx="10600224" cy="738664"/>
          </a:xfrm>
          <a:prstGeom prst="rect">
            <a:avLst/>
          </a:prstGeom>
          <a:noFill/>
        </p:spPr>
        <p:txBody>
          <a:bodyPr wrap="square" rtlCol="0">
            <a:spAutoFit/>
          </a:bodyPr>
          <a:lstStyle/>
          <a:p>
            <a:r>
              <a:rPr lang="en-US">
                <a:solidFill>
                  <a:srgbClr val="FF0000"/>
                </a:solidFill>
              </a:rPr>
              <a:t>Warning: There are other receivers from different manufacturers that use the same casing but are not </a:t>
            </a:r>
          </a:p>
          <a:p>
            <a:r>
              <a:rPr lang="en-US">
                <a:solidFill>
                  <a:srgbClr val="FF0000"/>
                </a:solidFill>
              </a:rPr>
              <a:t>equipped with the Si4825. Be sure the receiver is equipped with the Si4825.</a:t>
            </a:r>
          </a:p>
          <a:p>
            <a:endParaRPr lang="en-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1997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600"/>
              </a:spcAft>
              <a:buNone/>
            </a:pPr>
            <a:r>
              <a:rPr lang="pt-BR" sz="2188" b="1" dirty="0" err="1"/>
              <a:t>About</a:t>
            </a:r>
            <a:r>
              <a:rPr lang="pt-BR" sz="2188" b="1" dirty="0"/>
              <a:t> </a:t>
            </a:r>
            <a:r>
              <a:rPr lang="pt-BR" sz="2188" b="1" dirty="0" err="1"/>
              <a:t>the</a:t>
            </a:r>
            <a:r>
              <a:rPr lang="pt-BR" sz="2188" b="1" dirty="0"/>
              <a:t> </a:t>
            </a:r>
            <a:r>
              <a:rPr lang="pt-BR" sz="2188" b="1" dirty="0" err="1"/>
              <a:t>modified</a:t>
            </a:r>
            <a:r>
              <a:rPr lang="pt-BR" sz="2188" b="1" dirty="0"/>
              <a:t> radio</a:t>
            </a:r>
            <a:endParaRPr lang="pt-BR" dirty="0"/>
          </a:p>
        </p:txBody>
      </p:sp>
      <p:sp>
        <p:nvSpPr>
          <p:cNvPr id="76" name="Google Shape;76;p16"/>
          <p:cNvSpPr txBox="1"/>
          <p:nvPr/>
        </p:nvSpPr>
        <p:spPr>
          <a:xfrm>
            <a:off x="311700" y="1242825"/>
            <a:ext cx="3734925" cy="3063999"/>
          </a:xfrm>
          <a:prstGeom prst="rect">
            <a:avLst/>
          </a:prstGeom>
          <a:noFill/>
          <a:ln>
            <a:noFill/>
          </a:ln>
        </p:spPr>
        <p:txBody>
          <a:bodyPr spcFirstLastPara="1" wrap="square" lIns="91425" tIns="91425" rIns="91425" bIns="91425" anchor="t" anchorCtr="0">
            <a:noAutofit/>
          </a:bodyPr>
          <a:lstStyle/>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15 bands (</a:t>
            </a:r>
            <a:r>
              <a:rPr lang="en-US" sz="2000" b="1" i="0" u="none" strike="noStrike" dirty="0">
                <a:solidFill>
                  <a:srgbClr val="000000"/>
                </a:solidFill>
                <a:effectLst/>
              </a:rPr>
              <a:t>3 FM, 2 AM, and 10 SW</a:t>
            </a:r>
            <a:r>
              <a:rPr lang="en-US" sz="2000" b="0" i="0" u="none" strike="noStrike" dirty="0">
                <a:solidFill>
                  <a:srgbClr val="000000"/>
                </a:solidFill>
                <a:effectLst/>
                <a:latin typeface="-webkit-standard"/>
              </a:rPr>
              <a:t>)</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Bands can be configured via programming</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Based on the </a:t>
            </a:r>
            <a:r>
              <a:rPr lang="en-US" sz="2000" b="1" i="0" u="none" strike="noStrike" dirty="0">
                <a:solidFill>
                  <a:srgbClr val="000000"/>
                </a:solidFill>
                <a:effectLst/>
              </a:rPr>
              <a:t>Si4827 DSP</a:t>
            </a:r>
          </a:p>
          <a:p>
            <a:pPr marL="742950" lvl="0" indent="-285750" algn="l" rtl="0">
              <a:spcBef>
                <a:spcPts val="0"/>
              </a:spcBef>
              <a:spcAft>
                <a:spcPts val="0"/>
              </a:spcAft>
              <a:buFont typeface="Arial" panose="020B0604020202020204" pitchFamily="34" charset="0"/>
              <a:buChar char="•"/>
            </a:pPr>
            <a:r>
              <a:rPr lang="en-US" sz="2000" b="0" i="0" u="none" strike="noStrike" dirty="0">
                <a:solidFill>
                  <a:srgbClr val="000000"/>
                </a:solidFill>
                <a:effectLst/>
                <a:latin typeface="-webkit-standard"/>
              </a:rPr>
              <a:t>Uses the </a:t>
            </a:r>
            <a:r>
              <a:rPr lang="en-US" sz="2000" b="1" i="0" u="none" strike="noStrike" dirty="0" err="1">
                <a:solidFill>
                  <a:srgbClr val="000000"/>
                </a:solidFill>
                <a:effectLst/>
              </a:rPr>
              <a:t>Seeeduino</a:t>
            </a:r>
            <a:r>
              <a:rPr lang="en-US" sz="2000" b="1" i="0" u="none" strike="noStrike" dirty="0">
                <a:solidFill>
                  <a:srgbClr val="000000"/>
                </a:solidFill>
                <a:effectLst/>
              </a:rPr>
              <a:t> XIAO controller (ARM Cortex-M0+)</a:t>
            </a:r>
            <a:endParaRPr sz="1600" dirty="0">
              <a:solidFill>
                <a:schemeClr val="dk2"/>
              </a:solidFill>
            </a:endParaRPr>
          </a:p>
        </p:txBody>
      </p:sp>
      <p:pic>
        <p:nvPicPr>
          <p:cNvPr id="77" name="Google Shape;77;p16"/>
          <p:cNvPicPr preferRelativeResize="0"/>
          <p:nvPr/>
        </p:nvPicPr>
        <p:blipFill>
          <a:blip r:embed="rId3">
            <a:alphaModFix/>
          </a:blip>
          <a:stretch>
            <a:fillRect/>
          </a:stretch>
        </p:blipFill>
        <p:spPr>
          <a:xfrm>
            <a:off x="4209900" y="1539825"/>
            <a:ext cx="4792574" cy="25062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Components</a:t>
            </a:r>
            <a:r>
              <a:rPr lang="pt-BR" dirty="0"/>
              <a:t> </a:t>
            </a:r>
            <a:r>
              <a:rPr lang="pt-BR" dirty="0" err="1"/>
              <a:t>used</a:t>
            </a:r>
            <a:r>
              <a:rPr lang="pt-BR" dirty="0"/>
              <a:t> for </a:t>
            </a:r>
            <a:r>
              <a:rPr lang="pt-BR" dirty="0" err="1"/>
              <a:t>the</a:t>
            </a:r>
            <a:r>
              <a:rPr lang="pt-BR" dirty="0"/>
              <a:t> </a:t>
            </a:r>
            <a:r>
              <a:rPr lang="pt-BR" dirty="0" err="1"/>
              <a:t>modification</a:t>
            </a:r>
            <a:endParaRPr dirty="0"/>
          </a:p>
        </p:txBody>
      </p:sp>
      <p:pic>
        <p:nvPicPr>
          <p:cNvPr id="83" name="Google Shape;83;p17"/>
          <p:cNvPicPr preferRelativeResize="0"/>
          <p:nvPr/>
        </p:nvPicPr>
        <p:blipFill>
          <a:blip r:embed="rId3">
            <a:alphaModFix/>
          </a:blip>
          <a:stretch>
            <a:fillRect/>
          </a:stretch>
        </p:blipFill>
        <p:spPr>
          <a:xfrm>
            <a:off x="369900" y="1732150"/>
            <a:ext cx="1632474" cy="1235800"/>
          </a:xfrm>
          <a:prstGeom prst="rect">
            <a:avLst/>
          </a:prstGeom>
          <a:noFill/>
          <a:ln>
            <a:noFill/>
          </a:ln>
        </p:spPr>
      </p:pic>
      <p:pic>
        <p:nvPicPr>
          <p:cNvPr id="84" name="Google Shape;84;p17"/>
          <p:cNvPicPr preferRelativeResize="0"/>
          <p:nvPr/>
        </p:nvPicPr>
        <p:blipFill>
          <a:blip r:embed="rId4">
            <a:alphaModFix/>
          </a:blip>
          <a:stretch>
            <a:fillRect/>
          </a:stretch>
        </p:blipFill>
        <p:spPr>
          <a:xfrm>
            <a:off x="5493000" y="1209225"/>
            <a:ext cx="3339299" cy="2504449"/>
          </a:xfrm>
          <a:prstGeom prst="rect">
            <a:avLst/>
          </a:prstGeom>
          <a:noFill/>
          <a:ln>
            <a:noFill/>
          </a:ln>
        </p:spPr>
      </p:pic>
      <p:pic>
        <p:nvPicPr>
          <p:cNvPr id="85" name="Google Shape;85;p17"/>
          <p:cNvPicPr preferRelativeResize="0"/>
          <p:nvPr/>
        </p:nvPicPr>
        <p:blipFill>
          <a:blip r:embed="rId5">
            <a:alphaModFix/>
          </a:blip>
          <a:stretch>
            <a:fillRect/>
          </a:stretch>
        </p:blipFill>
        <p:spPr>
          <a:xfrm>
            <a:off x="2709200" y="3294150"/>
            <a:ext cx="2072925" cy="1313175"/>
          </a:xfrm>
          <a:prstGeom prst="rect">
            <a:avLst/>
          </a:prstGeom>
          <a:noFill/>
          <a:ln>
            <a:noFill/>
          </a:ln>
        </p:spPr>
      </p:pic>
      <p:sp>
        <p:nvSpPr>
          <p:cNvPr id="86" name="Google Shape;86;p17"/>
          <p:cNvSpPr txBox="1"/>
          <p:nvPr/>
        </p:nvSpPr>
        <p:spPr>
          <a:xfrm>
            <a:off x="5732225" y="3552525"/>
            <a:ext cx="2337900" cy="9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dirty="0">
                <a:solidFill>
                  <a:schemeClr val="dk2"/>
                </a:solidFill>
              </a:rPr>
              <a:t>SEEEDUINO XIAO</a:t>
            </a:r>
            <a:endParaRPr dirty="0">
              <a:solidFill>
                <a:schemeClr val="dk2"/>
              </a:solidFill>
            </a:endParaRPr>
          </a:p>
          <a:p>
            <a:pPr marL="0" lvl="0" indent="0" algn="l" rtl="0">
              <a:spcBef>
                <a:spcPts val="0"/>
              </a:spcBef>
              <a:spcAft>
                <a:spcPts val="0"/>
              </a:spcAft>
              <a:buNone/>
            </a:pPr>
            <a:r>
              <a:rPr lang="pt-BR" dirty="0">
                <a:solidFill>
                  <a:schemeClr val="dk2"/>
                </a:solidFill>
              </a:rPr>
              <a:t>ARM Cortex-M0+</a:t>
            </a:r>
            <a:endParaRPr dirty="0">
              <a:solidFill>
                <a:schemeClr val="dk2"/>
              </a:solidFill>
            </a:endParaRPr>
          </a:p>
        </p:txBody>
      </p:sp>
      <p:pic>
        <p:nvPicPr>
          <p:cNvPr id="87" name="Google Shape;87;p17"/>
          <p:cNvPicPr preferRelativeResize="0"/>
          <p:nvPr/>
        </p:nvPicPr>
        <p:blipFill>
          <a:blip r:embed="rId6">
            <a:alphaModFix/>
          </a:blip>
          <a:stretch>
            <a:fillRect/>
          </a:stretch>
        </p:blipFill>
        <p:spPr>
          <a:xfrm>
            <a:off x="2639976" y="1381100"/>
            <a:ext cx="2337900" cy="1190640"/>
          </a:xfrm>
          <a:prstGeom prst="rect">
            <a:avLst/>
          </a:prstGeom>
          <a:noFill/>
          <a:ln>
            <a:noFill/>
          </a:ln>
        </p:spPr>
      </p:pic>
      <p:sp>
        <p:nvSpPr>
          <p:cNvPr id="88" name="Google Shape;88;p17"/>
          <p:cNvSpPr txBox="1"/>
          <p:nvPr/>
        </p:nvSpPr>
        <p:spPr>
          <a:xfrm>
            <a:off x="3352250" y="239547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OLED I2C</a:t>
            </a:r>
            <a:endParaRPr sz="1300" b="1">
              <a:solidFill>
                <a:schemeClr val="dk2"/>
              </a:solidFill>
            </a:endParaRPr>
          </a:p>
          <a:p>
            <a:pPr marL="0" lvl="0" indent="0" algn="l" rtl="0">
              <a:spcBef>
                <a:spcPts val="0"/>
              </a:spcBef>
              <a:spcAft>
                <a:spcPts val="0"/>
              </a:spcAft>
              <a:buNone/>
            </a:pPr>
            <a:endParaRPr sz="1300" b="1">
              <a:solidFill>
                <a:schemeClr val="dk2"/>
              </a:solidFill>
            </a:endParaRPr>
          </a:p>
        </p:txBody>
      </p:sp>
      <p:sp>
        <p:nvSpPr>
          <p:cNvPr id="89" name="Google Shape;89;p17"/>
          <p:cNvSpPr txBox="1"/>
          <p:nvPr/>
        </p:nvSpPr>
        <p:spPr>
          <a:xfrm>
            <a:off x="7811700" y="340917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b="1">
              <a:solidFill>
                <a:schemeClr val="dk2"/>
              </a:solidFill>
            </a:endParaRPr>
          </a:p>
        </p:txBody>
      </p:sp>
      <p:sp>
        <p:nvSpPr>
          <p:cNvPr id="90" name="Google Shape;90;p17"/>
          <p:cNvSpPr txBox="1"/>
          <p:nvPr/>
        </p:nvSpPr>
        <p:spPr>
          <a:xfrm>
            <a:off x="3235363" y="4607325"/>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SI 4827</a:t>
            </a:r>
            <a:endParaRPr sz="1300" b="1">
              <a:solidFill>
                <a:schemeClr val="dk2"/>
              </a:solidFill>
            </a:endParaRPr>
          </a:p>
        </p:txBody>
      </p:sp>
      <p:sp>
        <p:nvSpPr>
          <p:cNvPr id="91" name="Google Shape;91;p17"/>
          <p:cNvSpPr txBox="1"/>
          <p:nvPr/>
        </p:nvSpPr>
        <p:spPr>
          <a:xfrm>
            <a:off x="742925" y="3033150"/>
            <a:ext cx="1020600" cy="2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b="1">
                <a:solidFill>
                  <a:schemeClr val="dk2"/>
                </a:solidFill>
              </a:rPr>
              <a:t>Push Buttons</a:t>
            </a:r>
            <a:endParaRPr sz="1300" b="1">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About</a:t>
            </a:r>
            <a:r>
              <a:rPr lang="pt-BR" dirty="0"/>
              <a:t> </a:t>
            </a:r>
            <a:r>
              <a:rPr lang="pt-BR" dirty="0" err="1"/>
              <a:t>the</a:t>
            </a:r>
            <a:r>
              <a:rPr lang="pt-BR" dirty="0"/>
              <a:t> DSP Si4825</a:t>
            </a:r>
            <a:endParaRPr dirty="0"/>
          </a:p>
        </p:txBody>
      </p:sp>
      <p:pic>
        <p:nvPicPr>
          <p:cNvPr id="97" name="Google Shape;97;p18"/>
          <p:cNvPicPr preferRelativeResize="0"/>
          <p:nvPr/>
        </p:nvPicPr>
        <p:blipFill>
          <a:blip r:embed="rId3">
            <a:alphaModFix/>
          </a:blip>
          <a:stretch>
            <a:fillRect/>
          </a:stretch>
        </p:blipFill>
        <p:spPr>
          <a:xfrm>
            <a:off x="311700" y="1178350"/>
            <a:ext cx="3848866" cy="3820975"/>
          </a:xfrm>
          <a:prstGeom prst="rect">
            <a:avLst/>
          </a:prstGeom>
          <a:noFill/>
          <a:ln>
            <a:noFill/>
          </a:ln>
        </p:spPr>
      </p:pic>
      <p:sp>
        <p:nvSpPr>
          <p:cNvPr id="98" name="Google Shape;98;p18"/>
          <p:cNvSpPr txBox="1"/>
          <p:nvPr/>
        </p:nvSpPr>
        <p:spPr>
          <a:xfrm>
            <a:off x="4410650" y="1178350"/>
            <a:ext cx="4338900" cy="3243935"/>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1200"/>
              </a:spcBef>
              <a:spcAft>
                <a:spcPts val="0"/>
              </a:spcAft>
              <a:buClr>
                <a:schemeClr val="dk1"/>
              </a:buClr>
              <a:buSzPts val="1100"/>
              <a:buChar char="●"/>
            </a:pPr>
            <a:r>
              <a:rPr lang="en-US" dirty="0"/>
              <a:t>Support for FM band (64–109 MHz)</a:t>
            </a:r>
          </a:p>
          <a:p>
            <a:pPr marL="457200" lvl="0" indent="-298450" algn="l" rtl="0">
              <a:lnSpc>
                <a:spcPct val="115000"/>
              </a:lnSpc>
              <a:spcBef>
                <a:spcPts val="1200"/>
              </a:spcBef>
              <a:spcAft>
                <a:spcPts val="0"/>
              </a:spcAft>
              <a:buClr>
                <a:schemeClr val="dk1"/>
              </a:buClr>
              <a:buSzPts val="1100"/>
              <a:buChar char="●"/>
            </a:pPr>
            <a:r>
              <a:rPr lang="en-US" dirty="0"/>
              <a:t>Support for AM band (504–1750 kHz)</a:t>
            </a:r>
          </a:p>
          <a:p>
            <a:pPr marL="457200" lvl="0" indent="-298450" algn="l" rtl="0">
              <a:lnSpc>
                <a:spcPct val="115000"/>
              </a:lnSpc>
              <a:spcBef>
                <a:spcPts val="1200"/>
              </a:spcBef>
              <a:spcAft>
                <a:spcPts val="0"/>
              </a:spcAft>
              <a:buClr>
                <a:schemeClr val="dk1"/>
              </a:buClr>
              <a:buSzPts val="1100"/>
              <a:buChar char="●"/>
            </a:pPr>
            <a:r>
              <a:rPr lang="en-US" dirty="0"/>
              <a:t>Support for SW band (2.3–28.5 MHz)</a:t>
            </a:r>
          </a:p>
          <a:p>
            <a:pPr marL="457200" lvl="0" indent="-298450" algn="l" rtl="0">
              <a:lnSpc>
                <a:spcPct val="115000"/>
              </a:lnSpc>
              <a:spcBef>
                <a:spcPts val="1200"/>
              </a:spcBef>
              <a:spcAft>
                <a:spcPts val="0"/>
              </a:spcAft>
              <a:buClr>
                <a:schemeClr val="dk1"/>
              </a:buClr>
              <a:buSzPts val="1100"/>
              <a:buChar char="●"/>
            </a:pPr>
            <a:r>
              <a:rPr lang="en-US" dirty="0"/>
              <a:t>No manual calibration required</a:t>
            </a:r>
          </a:p>
          <a:p>
            <a:pPr marL="457200" lvl="0" indent="-298450" algn="l" rtl="0">
              <a:lnSpc>
                <a:spcPct val="115000"/>
              </a:lnSpc>
              <a:spcBef>
                <a:spcPts val="1200"/>
              </a:spcBef>
              <a:spcAft>
                <a:spcPts val="0"/>
              </a:spcAft>
              <a:buClr>
                <a:schemeClr val="dk1"/>
              </a:buClr>
              <a:buSzPts val="1100"/>
              <a:buChar char="●"/>
            </a:pPr>
            <a:r>
              <a:rPr lang="en-US" dirty="0"/>
              <a:t>Mono audio output</a:t>
            </a:r>
          </a:p>
          <a:p>
            <a:pPr marL="457200" lvl="0" indent="-298450" algn="l" rtl="0">
              <a:lnSpc>
                <a:spcPct val="115000"/>
              </a:lnSpc>
              <a:spcBef>
                <a:spcPts val="1200"/>
              </a:spcBef>
              <a:spcAft>
                <a:spcPts val="0"/>
              </a:spcAft>
              <a:buClr>
                <a:schemeClr val="dk1"/>
              </a:buClr>
              <a:buSzPts val="1100"/>
              <a:buChar char="●"/>
            </a:pPr>
            <a:r>
              <a:rPr lang="en-US" dirty="0"/>
              <a:t>Band configuration according to region (AM/FM/SW)</a:t>
            </a:r>
          </a:p>
          <a:p>
            <a:pPr marL="457200" lvl="0" indent="-298450" algn="l" rtl="0">
              <a:lnSpc>
                <a:spcPct val="115000"/>
              </a:lnSpc>
              <a:spcBef>
                <a:spcPts val="1200"/>
              </a:spcBef>
              <a:spcAft>
                <a:spcPts val="0"/>
              </a:spcAft>
              <a:buClr>
                <a:schemeClr val="dk1"/>
              </a:buClr>
              <a:buSzPts val="1100"/>
              <a:buChar char="●"/>
            </a:pPr>
            <a:r>
              <a:rPr lang="en-US" dirty="0"/>
              <a:t>Enhanced coverage for FM/SW bands</a:t>
            </a:r>
            <a:endParaRPr dirty="0"/>
          </a:p>
        </p:txBody>
      </p:sp>
      <p:sp>
        <p:nvSpPr>
          <p:cNvPr id="99" name="Google Shape;99;p18"/>
          <p:cNvSpPr/>
          <p:nvPr/>
        </p:nvSpPr>
        <p:spPr>
          <a:xfrm>
            <a:off x="4133725" y="4200600"/>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0" name="Google Shape;100;p18"/>
          <p:cNvSpPr/>
          <p:nvPr/>
        </p:nvSpPr>
        <p:spPr>
          <a:xfrm>
            <a:off x="4133725" y="3863675"/>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1" name="Google Shape;101;p18"/>
          <p:cNvSpPr/>
          <p:nvPr/>
        </p:nvSpPr>
        <p:spPr>
          <a:xfrm>
            <a:off x="1175950" y="1960525"/>
            <a:ext cx="217500" cy="2718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2" name="Google Shape;102;p18"/>
          <p:cNvSpPr/>
          <p:nvPr/>
        </p:nvSpPr>
        <p:spPr>
          <a:xfrm>
            <a:off x="4133725" y="4537525"/>
            <a:ext cx="217500" cy="1740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03" name="Google Shape;103;p18"/>
          <p:cNvSpPr/>
          <p:nvPr/>
        </p:nvSpPr>
        <p:spPr>
          <a:xfrm>
            <a:off x="132025" y="3254550"/>
            <a:ext cx="456600" cy="1956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dirty="0" err="1"/>
              <a:t>About</a:t>
            </a:r>
            <a:r>
              <a:rPr lang="pt-BR" dirty="0"/>
              <a:t> </a:t>
            </a:r>
            <a:r>
              <a:rPr lang="pt-BR" dirty="0" err="1"/>
              <a:t>the</a:t>
            </a:r>
            <a:r>
              <a:rPr lang="pt-BR" dirty="0"/>
              <a:t>  DSP Si4827</a:t>
            </a:r>
            <a:endParaRPr dirty="0"/>
          </a:p>
        </p:txBody>
      </p:sp>
      <p:pic>
        <p:nvPicPr>
          <p:cNvPr id="109" name="Google Shape;109;p19"/>
          <p:cNvPicPr preferRelativeResize="0"/>
          <p:nvPr/>
        </p:nvPicPr>
        <p:blipFill>
          <a:blip r:embed="rId3">
            <a:alphaModFix/>
          </a:blip>
          <a:stretch>
            <a:fillRect/>
          </a:stretch>
        </p:blipFill>
        <p:spPr>
          <a:xfrm>
            <a:off x="225650" y="1157775"/>
            <a:ext cx="4346359" cy="3820975"/>
          </a:xfrm>
          <a:prstGeom prst="rect">
            <a:avLst/>
          </a:prstGeom>
          <a:noFill/>
          <a:ln>
            <a:noFill/>
          </a:ln>
        </p:spPr>
      </p:pic>
      <p:sp>
        <p:nvSpPr>
          <p:cNvPr id="110" name="Google Shape;110;p19"/>
          <p:cNvSpPr txBox="1"/>
          <p:nvPr/>
        </p:nvSpPr>
        <p:spPr>
          <a:xfrm>
            <a:off x="4671875" y="1801725"/>
            <a:ext cx="4346400" cy="31014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FM band (64–109 MHz)</a:t>
            </a: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AM band (504–1750 kHz)</a:t>
            </a: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SW band (2.3–28.5 MHz)</a:t>
            </a:r>
          </a:p>
          <a:p>
            <a:pPr marL="457200" lvl="0" indent="-336550" algn="l" rtl="0">
              <a:lnSpc>
                <a:spcPct val="115000"/>
              </a:lnSpc>
              <a:spcBef>
                <a:spcPts val="0"/>
              </a:spcBef>
              <a:spcAft>
                <a:spcPts val="0"/>
              </a:spcAft>
              <a:buSzPts val="1700"/>
              <a:buChar char="●"/>
            </a:pPr>
            <a:r>
              <a:rPr lang="pt-BR" b="1" dirty="0" err="1">
                <a:solidFill>
                  <a:schemeClr val="dk1"/>
                </a:solidFill>
              </a:rPr>
              <a:t>Selectable</a:t>
            </a:r>
            <a:r>
              <a:rPr lang="pt-BR" b="1" dirty="0">
                <a:solidFill>
                  <a:schemeClr val="dk1"/>
                </a:solidFill>
              </a:rPr>
              <a:t> </a:t>
            </a:r>
            <a:r>
              <a:rPr lang="pt-BR" b="1" dirty="0" err="1">
                <a:solidFill>
                  <a:schemeClr val="dk1"/>
                </a:solidFill>
              </a:rPr>
              <a:t>support</a:t>
            </a:r>
            <a:r>
              <a:rPr lang="pt-BR" b="1" dirty="0">
                <a:solidFill>
                  <a:schemeClr val="dk1"/>
                </a:solidFill>
              </a:rPr>
              <a:t> for </a:t>
            </a:r>
            <a:r>
              <a:rPr lang="pt-BR" b="1" dirty="0" err="1">
                <a:solidFill>
                  <a:schemeClr val="dk1"/>
                </a:solidFill>
              </a:rPr>
              <a:t>all</a:t>
            </a:r>
            <a:r>
              <a:rPr lang="pt-BR" b="1" dirty="0">
                <a:solidFill>
                  <a:schemeClr val="dk1"/>
                </a:solidFill>
              </a:rPr>
              <a:t> regional AM/FM/SW bands</a:t>
            </a:r>
          </a:p>
          <a:p>
            <a:pPr marL="457200" lvl="0" indent="-336550" algn="l" rtl="0">
              <a:lnSpc>
                <a:spcPct val="115000"/>
              </a:lnSpc>
              <a:spcBef>
                <a:spcPts val="0"/>
              </a:spcBef>
              <a:spcAft>
                <a:spcPts val="0"/>
              </a:spcAft>
              <a:buSzPts val="1700"/>
              <a:buChar char="●"/>
            </a:pPr>
            <a:r>
              <a:rPr lang="pt-BR" b="1" dirty="0">
                <a:solidFill>
                  <a:schemeClr val="dk1"/>
                </a:solidFill>
              </a:rPr>
              <a:t>Enhanced </a:t>
            </a:r>
            <a:r>
              <a:rPr lang="pt-BR" b="1" dirty="0" err="1">
                <a:solidFill>
                  <a:schemeClr val="dk1"/>
                </a:solidFill>
              </a:rPr>
              <a:t>coverage</a:t>
            </a:r>
            <a:r>
              <a:rPr lang="pt-BR" b="1" dirty="0">
                <a:solidFill>
                  <a:schemeClr val="dk1"/>
                </a:solidFill>
              </a:rPr>
              <a:t> </a:t>
            </a:r>
            <a:r>
              <a:rPr lang="pt-BR" b="1" dirty="0" err="1">
                <a:solidFill>
                  <a:schemeClr val="dk1"/>
                </a:solidFill>
              </a:rPr>
              <a:t>of</a:t>
            </a:r>
            <a:r>
              <a:rPr lang="pt-BR" b="1" dirty="0">
                <a:solidFill>
                  <a:schemeClr val="dk1"/>
                </a:solidFill>
              </a:rPr>
              <a:t> FM/SW bands</a:t>
            </a:r>
          </a:p>
          <a:p>
            <a:pPr marL="457200" lvl="0" indent="-336550" algn="l" rtl="0">
              <a:lnSpc>
                <a:spcPct val="115000"/>
              </a:lnSpc>
              <a:spcBef>
                <a:spcPts val="0"/>
              </a:spcBef>
              <a:spcAft>
                <a:spcPts val="0"/>
              </a:spcAft>
              <a:buSzPts val="1700"/>
              <a:buChar char="●"/>
            </a:pPr>
            <a:r>
              <a:rPr lang="pt-BR" b="1" dirty="0">
                <a:solidFill>
                  <a:schemeClr val="dk1"/>
                </a:solidFill>
              </a:rPr>
              <a:t>2-wire </a:t>
            </a:r>
            <a:r>
              <a:rPr lang="pt-BR" b="1" dirty="0" err="1">
                <a:solidFill>
                  <a:schemeClr val="dk1"/>
                </a:solidFill>
              </a:rPr>
              <a:t>control</a:t>
            </a:r>
            <a:r>
              <a:rPr lang="pt-BR" b="1" dirty="0">
                <a:solidFill>
                  <a:schemeClr val="dk1"/>
                </a:solidFill>
              </a:rPr>
              <a:t> interface (I2C)</a:t>
            </a:r>
          </a:p>
          <a:p>
            <a:pPr marL="457200" lvl="0" indent="-336550" algn="l" rtl="0">
              <a:lnSpc>
                <a:spcPct val="115000"/>
              </a:lnSpc>
              <a:spcBef>
                <a:spcPts val="0"/>
              </a:spcBef>
              <a:spcAft>
                <a:spcPts val="0"/>
              </a:spcAft>
              <a:buSzPts val="1700"/>
              <a:buChar char="●"/>
            </a:pPr>
            <a:r>
              <a:rPr lang="pt-BR" b="1" dirty="0" err="1">
                <a:solidFill>
                  <a:schemeClr val="dk1"/>
                </a:solidFill>
              </a:rPr>
              <a:t>Valid</a:t>
            </a:r>
            <a:r>
              <a:rPr lang="pt-BR" b="1" dirty="0">
                <a:solidFill>
                  <a:schemeClr val="dk1"/>
                </a:solidFill>
              </a:rPr>
              <a:t> </a:t>
            </a:r>
            <a:r>
              <a:rPr lang="pt-BR" b="1" dirty="0" err="1">
                <a:solidFill>
                  <a:schemeClr val="dk1"/>
                </a:solidFill>
              </a:rPr>
              <a:t>station</a:t>
            </a:r>
            <a:r>
              <a:rPr lang="pt-BR" b="1" dirty="0">
                <a:solidFill>
                  <a:schemeClr val="dk1"/>
                </a:solidFill>
              </a:rPr>
              <a:t> </a:t>
            </a:r>
            <a:r>
              <a:rPr lang="pt-BR" b="1" dirty="0" err="1">
                <a:solidFill>
                  <a:schemeClr val="dk1"/>
                </a:solidFill>
              </a:rPr>
              <a:t>indicator</a:t>
            </a:r>
            <a:endParaRPr lang="pt-BR" b="1" dirty="0">
              <a:solidFill>
                <a:schemeClr val="dk1"/>
              </a:solidFill>
            </a:endParaRP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digital volume </a:t>
            </a:r>
            <a:r>
              <a:rPr lang="pt-BR" b="1" dirty="0" err="1">
                <a:solidFill>
                  <a:schemeClr val="dk1"/>
                </a:solidFill>
              </a:rPr>
              <a:t>control</a:t>
            </a:r>
            <a:endParaRPr lang="pt-BR" b="1" dirty="0">
              <a:solidFill>
                <a:schemeClr val="dk1"/>
              </a:solidFill>
            </a:endParaRPr>
          </a:p>
          <a:p>
            <a:pPr marL="457200" lvl="0" indent="-336550" algn="l" rtl="0">
              <a:lnSpc>
                <a:spcPct val="115000"/>
              </a:lnSpc>
              <a:spcBef>
                <a:spcPts val="0"/>
              </a:spcBef>
              <a:spcAft>
                <a:spcPts val="0"/>
              </a:spcAft>
              <a:buSzPts val="1700"/>
              <a:buChar char="●"/>
            </a:pPr>
            <a:r>
              <a:rPr lang="pt-BR" b="1" dirty="0" err="1">
                <a:solidFill>
                  <a:schemeClr val="dk1"/>
                </a:solidFill>
              </a:rPr>
              <a:t>Support</a:t>
            </a:r>
            <a:r>
              <a:rPr lang="pt-BR" b="1" dirty="0">
                <a:solidFill>
                  <a:schemeClr val="dk1"/>
                </a:solidFill>
              </a:rPr>
              <a:t> for bass </a:t>
            </a:r>
            <a:r>
              <a:rPr lang="pt-BR" b="1" dirty="0" err="1">
                <a:solidFill>
                  <a:schemeClr val="dk1"/>
                </a:solidFill>
              </a:rPr>
              <a:t>and</a:t>
            </a:r>
            <a:r>
              <a:rPr lang="pt-BR" b="1" dirty="0">
                <a:solidFill>
                  <a:schemeClr val="dk1"/>
                </a:solidFill>
              </a:rPr>
              <a:t> </a:t>
            </a:r>
            <a:r>
              <a:rPr lang="pt-BR" b="1" dirty="0" err="1">
                <a:solidFill>
                  <a:schemeClr val="dk1"/>
                </a:solidFill>
              </a:rPr>
              <a:t>treble</a:t>
            </a:r>
            <a:r>
              <a:rPr lang="pt-BR" b="1" dirty="0">
                <a:solidFill>
                  <a:schemeClr val="dk1"/>
                </a:solidFill>
              </a:rPr>
              <a:t> </a:t>
            </a:r>
            <a:r>
              <a:rPr lang="pt-BR" b="1" dirty="0" err="1">
                <a:solidFill>
                  <a:schemeClr val="dk1"/>
                </a:solidFill>
              </a:rPr>
              <a:t>adjustment</a:t>
            </a:r>
            <a:endParaRPr lang="pt-BR" sz="1700" dirty="0"/>
          </a:p>
        </p:txBody>
      </p:sp>
      <p:sp>
        <p:nvSpPr>
          <p:cNvPr id="111" name="Google Shape;111;p19"/>
          <p:cNvSpPr/>
          <p:nvPr/>
        </p:nvSpPr>
        <p:spPr>
          <a:xfrm>
            <a:off x="3742275" y="4450700"/>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2" name="Google Shape;112;p19"/>
          <p:cNvSpPr/>
          <p:nvPr/>
        </p:nvSpPr>
        <p:spPr>
          <a:xfrm>
            <a:off x="3742275" y="4124625"/>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3" name="Google Shape;113;p19"/>
          <p:cNvSpPr/>
          <p:nvPr/>
        </p:nvSpPr>
        <p:spPr>
          <a:xfrm>
            <a:off x="3742275" y="3842050"/>
            <a:ext cx="380700" cy="1740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4" name="Google Shape;114;p19"/>
          <p:cNvSpPr/>
          <p:nvPr/>
        </p:nvSpPr>
        <p:spPr>
          <a:xfrm>
            <a:off x="838850" y="1851775"/>
            <a:ext cx="217500" cy="4350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115" name="Google Shape;115;p19"/>
          <p:cNvSpPr/>
          <p:nvPr/>
        </p:nvSpPr>
        <p:spPr>
          <a:xfrm>
            <a:off x="99400" y="3265425"/>
            <a:ext cx="282600" cy="1740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0" i="0" u="none" strike="noStrike" dirty="0">
                <a:solidFill>
                  <a:srgbClr val="000000"/>
                </a:solidFill>
                <a:effectLst/>
                <a:latin typeface="-webkit-standard"/>
              </a:rPr>
              <a:t>Open radio (before modification)</a:t>
            </a:r>
            <a:endParaRPr dirty="0"/>
          </a:p>
        </p:txBody>
      </p:sp>
      <p:pic>
        <p:nvPicPr>
          <p:cNvPr id="121" name="Google Shape;121;p20"/>
          <p:cNvPicPr preferRelativeResize="0"/>
          <p:nvPr/>
        </p:nvPicPr>
        <p:blipFill>
          <a:blip r:embed="rId3">
            <a:alphaModFix/>
          </a:blip>
          <a:stretch>
            <a:fillRect/>
          </a:stretch>
        </p:blipFill>
        <p:spPr>
          <a:xfrm>
            <a:off x="1816150" y="1072275"/>
            <a:ext cx="5087225" cy="4071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0" i="0" u="none" strike="noStrike" dirty="0">
                <a:solidFill>
                  <a:srgbClr val="000000"/>
                </a:solidFill>
                <a:effectLst/>
                <a:latin typeface="-webkit-standard"/>
              </a:rPr>
              <a:t>Board (before modification)</a:t>
            </a:r>
            <a:endParaRPr dirty="0"/>
          </a:p>
        </p:txBody>
      </p:sp>
      <p:pic>
        <p:nvPicPr>
          <p:cNvPr id="127" name="Google Shape;127;p21"/>
          <p:cNvPicPr preferRelativeResize="0"/>
          <p:nvPr/>
        </p:nvPicPr>
        <p:blipFill>
          <a:blip r:embed="rId3">
            <a:alphaModFix/>
          </a:blip>
          <a:stretch>
            <a:fillRect/>
          </a:stretch>
        </p:blipFill>
        <p:spPr>
          <a:xfrm>
            <a:off x="239400" y="1170125"/>
            <a:ext cx="4264075" cy="3820975"/>
          </a:xfrm>
          <a:prstGeom prst="rect">
            <a:avLst/>
          </a:prstGeom>
          <a:noFill/>
          <a:ln>
            <a:noFill/>
          </a:ln>
        </p:spPr>
      </p:pic>
      <p:pic>
        <p:nvPicPr>
          <p:cNvPr id="128" name="Google Shape;128;p21"/>
          <p:cNvPicPr preferRelativeResize="0"/>
          <p:nvPr/>
        </p:nvPicPr>
        <p:blipFill>
          <a:blip r:embed="rId4">
            <a:alphaModFix/>
          </a:blip>
          <a:stretch>
            <a:fillRect/>
          </a:stretch>
        </p:blipFill>
        <p:spPr>
          <a:xfrm>
            <a:off x="4572006" y="1170125"/>
            <a:ext cx="4434342" cy="3820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Si4825 Identification (Check if the radio is based on Si4825)</a:t>
            </a:r>
            <a:endParaRPr sz="2400" dirty="0"/>
          </a:p>
        </p:txBody>
      </p:sp>
      <p:pic>
        <p:nvPicPr>
          <p:cNvPr id="134" name="Google Shape;134;p22"/>
          <p:cNvPicPr preferRelativeResize="0"/>
          <p:nvPr/>
        </p:nvPicPr>
        <p:blipFill>
          <a:blip r:embed="rId3">
            <a:alphaModFix/>
          </a:blip>
          <a:stretch>
            <a:fillRect/>
          </a:stretch>
        </p:blipFill>
        <p:spPr>
          <a:xfrm>
            <a:off x="152400" y="1170125"/>
            <a:ext cx="3557371" cy="3820973"/>
          </a:xfrm>
          <a:prstGeom prst="rect">
            <a:avLst/>
          </a:prstGeom>
          <a:noFill/>
          <a:ln>
            <a:noFill/>
          </a:ln>
        </p:spPr>
      </p:pic>
      <p:pic>
        <p:nvPicPr>
          <p:cNvPr id="135" name="Google Shape;135;p22"/>
          <p:cNvPicPr preferRelativeResize="0"/>
          <p:nvPr/>
        </p:nvPicPr>
        <p:blipFill>
          <a:blip r:embed="rId4">
            <a:alphaModFix/>
          </a:blip>
          <a:stretch>
            <a:fillRect/>
          </a:stretch>
        </p:blipFill>
        <p:spPr>
          <a:xfrm>
            <a:off x="4650500" y="1102225"/>
            <a:ext cx="3848866"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968</Words>
  <Application>Microsoft Macintosh PowerPoint</Application>
  <PresentationFormat>On-screen Show (16:9)</PresentationFormat>
  <Paragraphs>74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-webkit-standard</vt:lpstr>
      <vt:lpstr>Arial</vt:lpstr>
      <vt:lpstr>Courier New</vt:lpstr>
      <vt:lpstr>Simple Light</vt:lpstr>
      <vt:lpstr>Converting a low-cost radio based on the Si4825 into a digital interface radio using the Si4827.</vt:lpstr>
      <vt:lpstr>About the low-cost radio (KapBom K2019)</vt:lpstr>
      <vt:lpstr>About the modified radio</vt:lpstr>
      <vt:lpstr>Components used for the modification</vt:lpstr>
      <vt:lpstr>About the DSP Si4825</vt:lpstr>
      <vt:lpstr>About the  DSP Si4827</vt:lpstr>
      <vt:lpstr>Open radio (before modification)</vt:lpstr>
      <vt:lpstr>Board (before modification)</vt:lpstr>
      <vt:lpstr>Si4825 Identification (Check if the radio is based on Si4825)</vt:lpstr>
      <vt:lpstr>Replacement of Si4825 with Si4827</vt:lpstr>
      <vt:lpstr>Si4827 soldered on the board</vt:lpstr>
      <vt:lpstr>Si4827 with a cut on the trace leading to pin 4 (BAND)</vt:lpstr>
      <vt:lpstr>Si4827 and Seeduino XIAO wireup</vt:lpstr>
      <vt:lpstr>Checking the Si4827 and Seeduino XIAO setup</vt:lpstr>
      <vt:lpstr>Case modification</vt:lpstr>
      <vt:lpstr>Case modification</vt:lpstr>
      <vt:lpstr>Finish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Ricardo Caratti</cp:lastModifiedBy>
  <cp:revision>16</cp:revision>
  <dcterms:modified xsi:type="dcterms:W3CDTF">2025-03-18T01:08:46Z</dcterms:modified>
</cp:coreProperties>
</file>